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50" r:id="rId3"/>
    <p:sldMasterId id="2147483658" r:id="rId4"/>
    <p:sldMasterId id="2147483652" r:id="rId5"/>
    <p:sldMasterId id="2147483660" r:id="rId6"/>
    <p:sldMasterId id="2147483654" r:id="rId7"/>
    <p:sldMasterId id="2147483662" r:id="rId8"/>
  </p:sldMasterIdLst>
  <p:notesMasterIdLst>
    <p:notesMasterId r:id="rId45"/>
  </p:notesMasterIdLst>
  <p:sldIdLst>
    <p:sldId id="260" r:id="rId9"/>
    <p:sldId id="365" r:id="rId10"/>
    <p:sldId id="366" r:id="rId11"/>
    <p:sldId id="370" r:id="rId12"/>
    <p:sldId id="371" r:id="rId13"/>
    <p:sldId id="392" r:id="rId14"/>
    <p:sldId id="367" r:id="rId15"/>
    <p:sldId id="373" r:id="rId16"/>
    <p:sldId id="394" r:id="rId17"/>
    <p:sldId id="395" r:id="rId18"/>
    <p:sldId id="375" r:id="rId19"/>
    <p:sldId id="377" r:id="rId20"/>
    <p:sldId id="376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68" r:id="rId30"/>
    <p:sldId id="379" r:id="rId31"/>
    <p:sldId id="380" r:id="rId32"/>
    <p:sldId id="393" r:id="rId33"/>
    <p:sldId id="396" r:id="rId34"/>
    <p:sldId id="382" r:id="rId35"/>
    <p:sldId id="314" r:id="rId36"/>
    <p:sldId id="397" r:id="rId37"/>
    <p:sldId id="316" r:id="rId38"/>
    <p:sldId id="398" r:id="rId39"/>
    <p:sldId id="354" r:id="rId40"/>
    <p:sldId id="399" r:id="rId41"/>
    <p:sldId id="400" r:id="rId42"/>
    <p:sldId id="391" r:id="rId43"/>
    <p:sldId id="361" r:id="rId44"/>
  </p:sldIdLst>
  <p:sldSz cx="9144000" cy="6858000" type="screen4x3"/>
  <p:notesSz cx="6858000" cy="9144000"/>
  <p:defaultTextStyle>
    <a:defPPr>
      <a:defRPr lang="nb-N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938" autoAdjust="0"/>
    <p:restoredTop sz="80725" autoAdjust="0"/>
  </p:normalViewPr>
  <p:slideViewPr>
    <p:cSldViewPr snapToGrid="0" snapToObjects="1">
      <p:cViewPr varScale="1">
        <p:scale>
          <a:sx n="74" d="100"/>
          <a:sy n="74" d="100"/>
        </p:scale>
        <p:origin x="-13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96A87AA-AE3E-4A57-9514-EBC1D4B73C0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54319A-24FF-4C72-9139-3AECB07245C4}" type="slidenum">
              <a:rPr lang="nb-NO" smtClean="0"/>
              <a:pPr/>
              <a:t>1</a:t>
            </a:fld>
            <a:endParaRPr lang="nb-NO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AB7F42-E240-4EAB-8B2B-9FF1C83EFBD6}" type="slidenum">
              <a:rPr lang="nb-NO" smtClean="0"/>
              <a:pPr/>
              <a:t>10</a:t>
            </a:fld>
            <a:endParaRPr lang="nb-NO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12</a:t>
            </a:fld>
            <a:endParaRPr lang="nb-N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</a:t>
            </a:fld>
            <a:endParaRPr lang="nb-N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21</a:t>
            </a:fld>
            <a:endParaRPr lang="nb-NO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22</a:t>
            </a:fld>
            <a:endParaRPr lang="nb-NO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23</a:t>
            </a:fld>
            <a:endParaRPr lang="nb-NO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16E02-4BB4-45E8-BCA4-042D511C2090}" type="slidenum">
              <a:rPr lang="nb-NO" smtClean="0"/>
              <a:pPr/>
              <a:t>25</a:t>
            </a:fld>
            <a:endParaRPr lang="nb-NO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72B2FC-57DF-4C41-903A-1D3C0924D39A}" type="slidenum">
              <a:rPr lang="en-GB" smtClean="0"/>
              <a:pPr/>
              <a:t>26</a:t>
            </a:fld>
            <a:endParaRPr lang="en-GB" smtClean="0"/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9675" cy="4106863"/>
          </a:xfrm>
          <a:noFill/>
          <a:ln/>
        </p:spPr>
        <p:txBody>
          <a:bodyPr wrap="none" anchor="ctr"/>
          <a:lstStyle/>
          <a:p>
            <a:endParaRPr lang="nb-NO" smtClean="0"/>
          </a:p>
        </p:txBody>
      </p:sp>
      <p:sp>
        <p:nvSpPr>
          <p:cNvPr id="98309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3260707-6555-4DB1-A3F1-5A3DBB514013}" type="slidenum">
              <a:rPr lang="en-GB" sz="12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pPr algn="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200">
              <a:solidFill>
                <a:srgbClr val="000000"/>
              </a:solidFill>
              <a:ea typeface="AR PL ShanHeiSun Uni" charset="0"/>
              <a:cs typeface="AR PL ShanHeiSun Un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27</a:t>
            </a:fld>
            <a:endParaRPr lang="nb-NO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5CD3B4-D6E7-4240-965B-5A6D93E27C94}" type="slidenum">
              <a:rPr lang="nb-NO" smtClean="0"/>
              <a:pPr/>
              <a:t>28</a:t>
            </a:fld>
            <a:endParaRPr lang="nb-NO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A187A-75E0-4224-92FB-10A46880A0FE}" type="slidenum">
              <a:rPr lang="nb-NO" smtClean="0"/>
              <a:pPr/>
              <a:t>29</a:t>
            </a:fld>
            <a:endParaRPr lang="nb-NO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3</a:t>
            </a:fld>
            <a:endParaRPr lang="nb-NO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A187A-75E0-4224-92FB-10A46880A0FE}" type="slidenum">
              <a:rPr lang="nb-NO" smtClean="0"/>
              <a:pPr/>
              <a:t>30</a:t>
            </a:fld>
            <a:endParaRPr lang="nb-NO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A187A-75E0-4224-92FB-10A46880A0FE}" type="slidenum">
              <a:rPr lang="nb-NO" smtClean="0"/>
              <a:pPr/>
              <a:t>31</a:t>
            </a:fld>
            <a:endParaRPr lang="nb-NO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27ADB6-1015-44BB-9879-93F0AFD4BB1B}" type="slidenum">
              <a:rPr lang="nb-NO" smtClean="0"/>
              <a:pPr/>
              <a:t>32</a:t>
            </a:fld>
            <a:endParaRPr lang="nb-NO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33</a:t>
            </a:fld>
            <a:endParaRPr lang="nb-NO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34</a:t>
            </a:fld>
            <a:endParaRPr lang="nb-NO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EB5E9-CA77-4820-9162-224A052DBBB6}" type="slidenum">
              <a:rPr lang="nb-NO" smtClean="0"/>
              <a:pPr/>
              <a:t>35</a:t>
            </a:fld>
            <a:endParaRPr lang="nb-NO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  <a:p>
            <a:endParaRPr lang="nb-NO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90AACF-4A76-4471-9C90-FA989E8EF869}" type="slidenum">
              <a:rPr lang="nb-NO" smtClean="0"/>
              <a:pPr/>
              <a:t>36</a:t>
            </a:fld>
            <a:endParaRPr lang="nb-NO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BD74C5-CBA4-4F2D-A05B-D68B5ADC615A}" type="slidenum">
              <a:rPr lang="nb-NO" smtClean="0"/>
              <a:pPr>
                <a:defRPr/>
              </a:pPr>
              <a:t>4</a:t>
            </a:fld>
            <a:endParaRPr lang="nb-N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5</a:t>
            </a:fld>
            <a:endParaRPr lang="nb-N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960EA-8257-4AEC-970B-2F690E462C3D}" type="slidenum">
              <a:rPr lang="nb-NO" smtClean="0"/>
              <a:pPr/>
              <a:t>6</a:t>
            </a:fld>
            <a:endParaRPr lang="nb-NO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A87AA-AE3E-4A57-9514-EBC1D4B73C00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3969F-1D15-4F8F-98C1-7A53EEA9BD62}" type="slidenum">
              <a:rPr lang="nb-NO" smtClean="0"/>
              <a:pPr/>
              <a:t>9</a:t>
            </a:fld>
            <a:endParaRPr lang="nb-NO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22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49307-F654-41DE-9156-CE9EC330E2DC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C6754-5531-4307-B768-A1FDAFC5F8E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381000"/>
            <a:ext cx="204628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1675" y="381000"/>
            <a:ext cx="5991225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7014D-ACDE-436B-B23C-81B499E8D77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B43-4BF8-426F-8915-9DF05ABF7A5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 tIns="478800"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B95D7-1F62-4875-BE0D-0E7CCB00C00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E4F46-0529-4138-A463-2D838635CD8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E08E7-3C3F-4A3D-B0BB-A9F6456C4C3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8" y="1389063"/>
            <a:ext cx="4333875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7713" y="1389063"/>
            <a:ext cx="4333875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BE130-EB08-4718-B749-2CF602CAB6E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424A4-F4A7-48E1-925C-C995D632B71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7D6E4-2D77-4B3F-894C-F3A56B788E3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5BBA3-BA00-4D48-8EEA-97C594E6E0DC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C3032-8C92-4BFB-863F-CD0D1FF976E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745E-650A-4502-92AA-119D5697E78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C9FC5-EB87-4054-A69A-73099ADF97E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57A75-119B-428F-B9F6-F3259077E8B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381000"/>
            <a:ext cx="22050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8" y="381000"/>
            <a:ext cx="6462712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E4A1A-9E48-4F4A-A14F-3C1DFC17760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52EEB-0911-4A03-83D1-DA4F742CA5C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B0C0-700C-4C1B-8773-C68BCBFF039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CD778-B99A-45A7-A757-808D1C6E536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675" y="1389063"/>
            <a:ext cx="40179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2038" y="1389063"/>
            <a:ext cx="4019550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46896-9897-453D-9BE6-C431AAECE6A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07E5B-10EA-4439-8000-B9F5FDFFF52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DA2CD-8116-423D-8AE0-A1DAEAC9AF0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33480-1BBD-43C0-8A43-02886BB1050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38E57-3597-492B-9440-F039FBA7988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B348C-6EF3-4FB5-BE30-305CCBE647F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4CAC5-ACC7-4B6C-A376-350D88CB941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8A9B2-F6DD-45D8-A367-585BD44A488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381000"/>
            <a:ext cx="204628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1675" y="381000"/>
            <a:ext cx="5991225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DF1BE-DA7C-4968-957A-4BE665E1D3E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 tIns="478800"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86318-D50C-4730-8044-4B88266226E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E989A-BF8E-47C8-9853-9CE51565BDA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8C3FA-987E-4D58-A280-EA2C2778D08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8" y="1389063"/>
            <a:ext cx="4333875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7713" y="1389063"/>
            <a:ext cx="4333875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434FF-D934-4DDA-B72E-A48C52F042D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9D141-2929-4805-9D21-656B9D5553C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675" y="1389063"/>
            <a:ext cx="40179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2038" y="1389063"/>
            <a:ext cx="4019550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BBC68-34B4-465D-924B-043E0E7708F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E25EB-FA97-40DF-AF23-53890D9C1B8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F1896C-E472-40F3-A92A-296422199E2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B0764-DB1B-4306-AF67-2BDDA24B786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AF1E1-80C9-4359-9FDD-8287E7ABD06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41646-18EB-423D-873A-E9EDFC332AE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381000"/>
            <a:ext cx="22050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8" y="381000"/>
            <a:ext cx="6462712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333A6-2D29-4C10-84AE-BFCA4D2B324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446A8-CE4B-4D49-9B73-F3A9C345CF4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49627-A629-403B-B9F3-6E02352FDB2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A9A52-040B-4AE6-866D-4385E488CF2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3463" y="1389063"/>
            <a:ext cx="2582862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8725" y="1389063"/>
            <a:ext cx="25828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AC68-A24B-4FC0-8EDD-EBC2B6D4B6F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31B4F-F675-4897-8D54-BBB1E8D34C2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1B2EF-FDAC-4A3C-BF8D-7346DA2CB58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8DAB6-2BE8-4960-ADD2-09A0ED20099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97046-550A-46F7-ADD2-7A41E181A48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A42BD-106C-4B27-8623-3F13F643527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B4A8A-D3C6-4479-9263-E7907FD1F58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373C8-D7BF-4A93-9F16-48C6701A1BC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2850" y="381000"/>
            <a:ext cx="13287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3463" y="381000"/>
            <a:ext cx="3836987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4B8CE-25B7-4D83-A365-147B8D864EF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 tIns="478800"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5BBB-E626-442A-89E7-7FF9CBD9ECB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36E0A-15E8-4536-86BF-7538024AD62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55849-A0CA-4EE8-8D35-8E170120FA6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28E19-0337-4CCA-9322-CBA44E12FA5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3463" y="1389063"/>
            <a:ext cx="2582862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8725" y="1389063"/>
            <a:ext cx="25828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32A73-CA27-49F7-818A-B6637A7A49B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03E82-75CA-4F3C-BEB4-D3F239CEFF2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E0C98-59BD-48DC-A348-272411FDD3A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4BE91-63D8-4E49-94D1-BF969988425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1BF36-B6D8-47C2-B47D-C660B0875B6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17D03-E2C1-42CB-B3EA-A773DE8E87F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0B862-77B3-4F36-9A68-CFD9EB9FFC5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2850" y="381000"/>
            <a:ext cx="13287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3463" y="381000"/>
            <a:ext cx="3836987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8A7E6-F80B-4D55-92AD-51F5F2FDA7B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030A1-8189-43BD-8B29-C0E2DD2B03D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8FD9-0D98-481E-9165-58606D8F360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5EBDB-82FC-4196-9BF5-96FB3F51934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757BF-130D-4922-B668-43FBE947389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3463" y="1389063"/>
            <a:ext cx="2582862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8725" y="1389063"/>
            <a:ext cx="25828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830EC-5DBE-4B0C-A048-0818DC70431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E57DB-D167-4D83-911F-A0FF890A0B4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429D-0DC9-4DAA-8CD9-F700A92000A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AF62D-CD5F-4002-948F-2EEDCFB840B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E912A-9B5C-48F6-B5EC-1FF9DAABF30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CFAFE-06B8-4D5A-BFFE-E7D71C99794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8582D-5150-4552-833D-CEBB3C8C0C2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2850" y="381000"/>
            <a:ext cx="13287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3463" y="381000"/>
            <a:ext cx="3836987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ADFEC-AF8B-4F24-90D8-BB27C1DE741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89063"/>
            <a:ext cx="3482975" cy="49069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82975" y="1389063"/>
            <a:ext cx="90488" cy="198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7" name="Picture 9" descr="buble-tex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2805113"/>
            <a:ext cx="15636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3463" y="1389063"/>
            <a:ext cx="5570537" cy="4906962"/>
          </a:xfrm>
        </p:spPr>
        <p:txBody>
          <a:bodyPr tIns="478800"/>
          <a:lstStyle>
            <a:lvl1pPr algn="ctr">
              <a:defRPr/>
            </a:lvl1pPr>
          </a:lstStyle>
          <a:p>
            <a:r>
              <a:rPr lang="nb-NO"/>
              <a:t>Click to edit Master subtitle style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1438" y="71438"/>
            <a:ext cx="8997950" cy="1317625"/>
          </a:xfrm>
        </p:spPr>
        <p:txBody>
          <a:bodyPr lIns="72000" rIns="72000"/>
          <a:lstStyle>
            <a:lvl1pPr>
              <a:defRPr sz="3700"/>
            </a:lvl1pPr>
          </a:lstStyle>
          <a:p>
            <a:r>
              <a:rPr lang="nb-NO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88A4C-C4F1-469C-97DA-2B2A2572AB9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3D7D8-1EA8-40E8-BAE5-81888209DE0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41B44-4409-452D-87F5-0F20B4A1029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94E86-7E40-4C3C-B541-21E070A7C29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3463" y="1389063"/>
            <a:ext cx="2582862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8725" y="1389063"/>
            <a:ext cx="2582863" cy="4703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FF950-1F77-4909-B144-5D5F538B4B0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F55A7-228D-4DD9-9889-6ADFDD296C0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1B49E-5FDE-4CB3-BC43-31DC0C7E762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3C9C8-FC9F-4960-9E9D-F3CB15ECE05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7A2E0-4CC1-4418-86B7-17EEB067A60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48A4-F545-463D-8574-478C3436D40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62DCD-7B16-48D1-8CA9-A1C3FF4265B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2850" y="381000"/>
            <a:ext cx="1328738" cy="57118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3463" y="381000"/>
            <a:ext cx="3836987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6EE3B-700A-4CD5-852E-5BBBF87D76D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014EA-3515-4D00-BBF6-02DE8263168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white-blue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570288" y="1389063"/>
            <a:ext cx="5573712" cy="490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2" descr="foote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1675" y="381000"/>
            <a:ext cx="818991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1389063"/>
            <a:ext cx="8189913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788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240FEA13-F8F3-40B2-8294-DD5242ED7D3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30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50863" indent="-195263" algn="l" rtl="0" eaLnBrk="0" fontAlgn="base" hangingPunct="0">
        <a:spcBef>
          <a:spcPct val="20000"/>
        </a:spcBef>
        <a:spcAft>
          <a:spcPct val="20000"/>
        </a:spcAft>
        <a:buChar char="•"/>
        <a:defRPr sz="2800" i="1">
          <a:solidFill>
            <a:schemeClr val="tx1"/>
          </a:solidFill>
          <a:latin typeface="+mn-lt"/>
        </a:defRPr>
      </a:lvl2pPr>
      <a:lvl3pPr marL="892175" indent="-16192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247775" indent="-174625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617663" indent="-190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748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320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892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464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381000"/>
            <a:ext cx="882015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8" y="1389063"/>
            <a:ext cx="8820150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620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2CD724FF-791F-4020-8F36-BB5E5A7DF3A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96838" indent="-96838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50838" indent="-74613" algn="l" rtl="0" eaLnBrk="0" fontAlgn="base" hangingPunct="0">
        <a:spcBef>
          <a:spcPct val="20000"/>
        </a:spcBef>
        <a:spcAft>
          <a:spcPct val="0"/>
        </a:spcAft>
        <a:buChar char="•"/>
        <a:defRPr sz="1600" i="1">
          <a:solidFill>
            <a:schemeClr val="tx1"/>
          </a:solidFill>
          <a:latin typeface="+mn-lt"/>
        </a:defRPr>
      </a:lvl2pPr>
      <a:lvl3pPr marL="609600" indent="-793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885825" indent="-96838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128713" indent="-63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5859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0431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5003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29575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0" y="1389063"/>
            <a:ext cx="9144000" cy="49069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5123" name="Picture 3" descr="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01675" y="381000"/>
            <a:ext cx="818991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1389063"/>
            <a:ext cx="8189913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788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61A941EB-592B-4506-ADBF-85F6DA2AED3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3000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550863" indent="-195263" algn="l" rtl="0" eaLnBrk="0" fontAlgn="base" hangingPunct="0">
        <a:spcBef>
          <a:spcPct val="20000"/>
        </a:spcBef>
        <a:spcAft>
          <a:spcPct val="20000"/>
        </a:spcAft>
        <a:buChar char="•"/>
        <a:defRPr sz="2800" i="1">
          <a:solidFill>
            <a:schemeClr val="bg1"/>
          </a:solidFill>
          <a:latin typeface="+mn-lt"/>
        </a:defRPr>
      </a:lvl2pPr>
      <a:lvl3pPr marL="892175" indent="-16192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247775" indent="-174625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4pPr>
      <a:lvl5pPr marL="1617663" indent="-190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5pPr>
      <a:lvl6pPr marL="20748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6pPr>
      <a:lvl7pPr marL="25320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7pPr>
      <a:lvl8pPr marL="29892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8pPr>
      <a:lvl9pPr marL="34464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0" y="1389063"/>
            <a:ext cx="9144000" cy="49069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381000"/>
            <a:ext cx="882015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8" y="1389063"/>
            <a:ext cx="8820150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620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DC1511F5-0B1C-4BF1-9A2B-19FD490F8E3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39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96838" indent="-96838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350838" indent="-74613" algn="l" rtl="0" eaLnBrk="0" fontAlgn="base" hangingPunct="0">
        <a:spcBef>
          <a:spcPct val="20000"/>
        </a:spcBef>
        <a:spcAft>
          <a:spcPct val="0"/>
        </a:spcAft>
        <a:buChar char="•"/>
        <a:defRPr sz="1600" i="1">
          <a:solidFill>
            <a:schemeClr val="bg1"/>
          </a:solidFill>
          <a:latin typeface="+mn-lt"/>
        </a:defRPr>
      </a:lvl2pPr>
      <a:lvl3pPr marL="609600" indent="-793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885825" indent="-96838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4pPr>
      <a:lvl5pPr marL="1128713" indent="-63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5pPr>
      <a:lvl6pPr marL="15859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6pPr>
      <a:lvl7pPr marL="20431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7pPr>
      <a:lvl8pPr marL="25003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8pPr>
      <a:lvl9pPr marL="29575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ite-blue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70288" y="1389063"/>
            <a:ext cx="5573712" cy="490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 descr="foote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573463" y="381000"/>
            <a:ext cx="53181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3463" y="1389063"/>
            <a:ext cx="5318125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788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966B0B87-8653-4F19-B6C0-8941668CAAE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161925" y="1389063"/>
            <a:ext cx="332105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>
              <a:cs typeface="+mn-cs"/>
            </a:endParaRP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161925" y="1384300"/>
            <a:ext cx="3321050" cy="4905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30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50863" indent="-195263" algn="l" rtl="0" eaLnBrk="0" fontAlgn="base" hangingPunct="0">
        <a:spcBef>
          <a:spcPct val="20000"/>
        </a:spcBef>
        <a:spcAft>
          <a:spcPct val="20000"/>
        </a:spcAft>
        <a:buChar char="•"/>
        <a:defRPr sz="2800" i="1">
          <a:solidFill>
            <a:schemeClr val="tx1"/>
          </a:solidFill>
          <a:latin typeface="+mn-lt"/>
        </a:defRPr>
      </a:lvl2pPr>
      <a:lvl3pPr marL="892175" indent="-16192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247775" indent="-174625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617663" indent="-190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748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320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892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464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white-blue-vertica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75050" y="1389063"/>
            <a:ext cx="5568950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2" descr="foote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73463" y="381000"/>
            <a:ext cx="53181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3463" y="1389063"/>
            <a:ext cx="5318125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620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  <a:p>
            <a:pPr lvl="4"/>
            <a:endParaRPr lang="nb-NO" smtClean="0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EC625AE3-5F80-4D50-8FFF-A7BE33745B7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161925" y="1384300"/>
            <a:ext cx="3321050" cy="4905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96838" indent="-96838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50838" indent="-74613" algn="l" rtl="0" eaLnBrk="0" fontAlgn="base" hangingPunct="0">
        <a:spcBef>
          <a:spcPct val="20000"/>
        </a:spcBef>
        <a:spcAft>
          <a:spcPct val="0"/>
        </a:spcAft>
        <a:buChar char="•"/>
        <a:defRPr sz="1600" i="1">
          <a:solidFill>
            <a:schemeClr val="tx1"/>
          </a:solidFill>
          <a:latin typeface="+mn-lt"/>
        </a:defRPr>
      </a:lvl2pPr>
      <a:lvl3pPr marL="609600" indent="-793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885825" indent="-96838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128713" indent="-63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5859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0431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5003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29575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3573463" y="1384300"/>
            <a:ext cx="5570537" cy="49053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9219" name="Picture 3" descr="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573463" y="381000"/>
            <a:ext cx="53181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3463" y="1389063"/>
            <a:ext cx="5318125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788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  <a:p>
            <a:pPr lvl="4"/>
            <a:endParaRPr lang="nb-NO" smtClean="0"/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8F344FCC-B3F3-4F9B-93AF-ADC7285D211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161925" y="1389063"/>
            <a:ext cx="332105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>
              <a:cs typeface="+mn-cs"/>
            </a:endParaRPr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61925" y="1384300"/>
            <a:ext cx="3321050" cy="4905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3000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550863" indent="-195263" algn="l" rtl="0" eaLnBrk="0" fontAlgn="base" hangingPunct="0">
        <a:spcBef>
          <a:spcPct val="20000"/>
        </a:spcBef>
        <a:spcAft>
          <a:spcPct val="20000"/>
        </a:spcAft>
        <a:buChar char="•"/>
        <a:defRPr sz="2800" i="1">
          <a:solidFill>
            <a:schemeClr val="bg1"/>
          </a:solidFill>
          <a:latin typeface="+mn-lt"/>
        </a:defRPr>
      </a:lvl2pPr>
      <a:lvl3pPr marL="892175" indent="-16192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247775" indent="-174625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4pPr>
      <a:lvl5pPr marL="1617663" indent="-190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5pPr>
      <a:lvl6pPr marL="20748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6pPr>
      <a:lvl7pPr marL="25320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7pPr>
      <a:lvl8pPr marL="29892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8pPr>
      <a:lvl9pPr marL="3446463" indent="-190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3573463" y="1384300"/>
            <a:ext cx="5570537" cy="49053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  <p:pic>
        <p:nvPicPr>
          <p:cNvPr id="10243" name="Picture 3" descr="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960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573463" y="381000"/>
            <a:ext cx="53181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title style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3463" y="1389063"/>
            <a:ext cx="5318125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620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</a:p>
          <a:p>
            <a:pPr lvl="4"/>
            <a:endParaRPr lang="nb-NO" smtClean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25" y="6399213"/>
            <a:ext cx="50006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fld id="{4F34A995-144E-4B29-8CFE-6D76BC0C9A2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399213"/>
            <a:ext cx="481806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cs typeface="+mn-cs"/>
              </a:defRPr>
            </a:lvl1pPr>
          </a:lstStyle>
          <a:p>
            <a:pPr>
              <a:defRPr/>
            </a:pPr>
            <a:r>
              <a:rPr lang="nb-NO"/>
              <a:t>SOA i Praktiken: Lorentzen &amp; Stemoco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161925" y="1384300"/>
            <a:ext cx="3321050" cy="4905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b-NO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itchFamily="34" charset="0"/>
        </a:defRPr>
      </a:lvl9pPr>
    </p:titleStyle>
    <p:bodyStyle>
      <a:lvl1pPr marL="96838" indent="-96838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350838" indent="-74613" algn="l" rtl="0" eaLnBrk="0" fontAlgn="base" hangingPunct="0">
        <a:spcBef>
          <a:spcPct val="20000"/>
        </a:spcBef>
        <a:spcAft>
          <a:spcPct val="0"/>
        </a:spcAft>
        <a:buChar char="•"/>
        <a:defRPr sz="1600" i="1">
          <a:solidFill>
            <a:schemeClr val="bg1"/>
          </a:solidFill>
          <a:latin typeface="+mn-lt"/>
        </a:defRPr>
      </a:lvl2pPr>
      <a:lvl3pPr marL="609600" indent="-793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885825" indent="-96838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4pPr>
      <a:lvl5pPr marL="1128713" indent="-635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5pPr>
      <a:lvl6pPr marL="15859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6pPr>
      <a:lvl7pPr marL="20431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7pPr>
      <a:lvl8pPr marL="25003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8pPr>
      <a:lvl9pPr marL="2957513" indent="-635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0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991584-48B5-4F94-87D9-A01746272BDB}" type="slidenum">
              <a:rPr lang="nb-NO" smtClean="0"/>
              <a:pPr/>
              <a:t>1</a:t>
            </a:fld>
            <a:endParaRPr lang="nb-NO" smtClean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1438" y="71438"/>
            <a:ext cx="8997950" cy="117475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Service categorization and SOA patterns 911</a:t>
            </a:r>
          </a:p>
        </p:txBody>
      </p: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3851275" y="2286000"/>
            <a:ext cx="47894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A short roundup of key Business Values delivered to our customers</a:t>
            </a:r>
            <a:endParaRPr lang="en-US" dirty="0"/>
          </a:p>
        </p:txBody>
      </p:sp>
      <p:pic>
        <p:nvPicPr>
          <p:cNvPr id="5" name="Picture 4" descr="ppt%20blå%20dråp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3463" y="1443038"/>
            <a:ext cx="55753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o%20blå%20brikke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75" y="1714500"/>
            <a:ext cx="307975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06375" y="4971245"/>
            <a:ext cx="4572000" cy="11228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3.12-2008</a:t>
            </a:r>
          </a:p>
          <a:p>
            <a:pPr>
              <a:lnSpc>
                <a:spcPct val="12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dirty="0" err="1" smtClean="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Totto</a:t>
            </a:r>
            <a:r>
              <a:rPr lang="en-GB" b="1" dirty="0" smtClean="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</a:t>
            </a:r>
          </a:p>
          <a:p>
            <a:pPr>
              <a:lnSpc>
                <a:spcPct val="12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totto@objectware.no</a:t>
            </a:r>
            <a:endParaRPr lang="en-GB" b="1" dirty="0">
              <a:solidFill>
                <a:srgbClr val="000000"/>
              </a:solidFill>
              <a:ea typeface="AR PL ShanHeiSun Uni" charset="0"/>
              <a:cs typeface="AR PL ShanHeiSun Uni" charset="0"/>
            </a:endParaRPr>
          </a:p>
        </p:txBody>
      </p:sp>
    </p:spTree>
  </p:cSld>
  <p:clrMapOvr>
    <a:masterClrMapping/>
  </p:clrMapOvr>
  <p:transition advTm="419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13F05F1-80AC-42A5-9E36-19CD0D0996B9}" type="slidenum">
              <a:rPr lang="nb-NO" smtClean="0"/>
              <a:pPr/>
              <a:t>10</a:t>
            </a:fld>
            <a:endParaRPr lang="nb-NO" smtClean="0"/>
          </a:p>
        </p:txBody>
      </p:sp>
      <p:sp>
        <p:nvSpPr>
          <p:cNvPr id="471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nb-NO" smtClean="0"/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 l="1952" t="2548" r="2773" b="2383"/>
          <a:stretch>
            <a:fillRect/>
          </a:stretch>
        </p:blipFill>
        <p:spPr bwMode="auto">
          <a:xfrm>
            <a:off x="-26988" y="-65088"/>
            <a:ext cx="9158288" cy="641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Design rules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  <p:pic>
        <p:nvPicPr>
          <p:cNvPr id="9" name="Content Placeholder 8" descr="design policy 2.tif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7" y="1648496"/>
            <a:ext cx="9095165" cy="40084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Categorization Business Value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SOA Maturity Model Level 1 i all about bringing design and architecture into the SOA Strategy, and to establish a goverable service universe.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12</a:t>
            </a:fld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Strategy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1041330"/>
            <a:ext cx="8189913" cy="470376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800" dirty="0" smtClean="0"/>
              <a:t>Established a modern, flexible Service Oriented Architecture aligned with its business processes.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The SOA implementation provides standardized and simple interfaces for internal, system and external parties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Established Enterprise Portal based on "best of breed" portal framework which enables efficient multi-channel publishing and functionality extensions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Established "software factory" based upon Enterprise Maven Infrastructure to enable efficient, frequent and high quality deployment of new features, services and processes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is a knowledge-worker company which ensures its employees a high flexibility in applications and tools to increase quality and productivity.</a:t>
            </a:r>
          </a:p>
          <a:p>
            <a:pPr>
              <a:buNone/>
            </a:pPr>
            <a:endParaRPr lang="nb-NO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SOA Adoption</a:t>
            </a:r>
            <a:br>
              <a:rPr lang="en-US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809508"/>
            <a:ext cx="8189913" cy="4703762"/>
          </a:xfrm>
        </p:spPr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Decision of SOA establishment made late 2004</a:t>
            </a:r>
          </a:p>
          <a:p>
            <a:pPr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"Architectural Pain"-driven through multiple mergers &amp; acquisition with ad-hoc systems integration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Completed phase 4 (release 60) significantly more cost-efficient than competition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+120 H2A services delivered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+80 A2A services delivered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+30 ACS services delivered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+25 CS delivered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+50 (+65, +55..) data sources integrated</a:t>
            </a:r>
          </a:p>
          <a:p>
            <a:pPr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Telecommunication Company</a:t>
            </a:r>
            <a:br>
              <a:rPr lang="nb-NO" dirty="0" smtClean="0"/>
            </a:br>
            <a:endParaRPr lang="nb-NO" dirty="0"/>
          </a:p>
        </p:txBody>
      </p:sp>
      <p:pic>
        <p:nvPicPr>
          <p:cNvPr id="6" name="Content Placeholder 5" descr="Telecom architecture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Categorization values</a:t>
            </a:r>
            <a:br>
              <a:rPr lang="en-US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1092846"/>
            <a:ext cx="8189913" cy="470376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800" dirty="0" smtClean="0"/>
              <a:t>Established an Enterprise Portal based on "Best of Breed" portal frameworks.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Provides cost-efficient publishing, functional enhancements and administration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Provides linear cost-</a:t>
            </a:r>
            <a:r>
              <a:rPr lang="en-US" sz="1800" dirty="0" err="1" smtClean="0"/>
              <a:t>efficientness</a:t>
            </a:r>
            <a:r>
              <a:rPr lang="en-US" sz="1800" dirty="0" smtClean="0"/>
              <a:t> in service development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+300 services in 4 years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Linear development and service cost (not exponential!)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Proof-of-evolve ability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H2A services delivered and configured in multiple channels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Typically 3-6 channels for essential services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A2A services exposed for 3rd party partners and subcontractors</a:t>
            </a:r>
          </a:p>
          <a:p>
            <a:pPr>
              <a:buNone/>
            </a:pPr>
            <a:endParaRPr lang="nb-N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br>
              <a:rPr lang="en-US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 Domain Repository is vital to IT Strategy today</a:t>
            </a:r>
          </a:p>
          <a:p>
            <a:r>
              <a:rPr lang="en-US" dirty="0" smtClean="0"/>
              <a:t>Categorized services provides the foundation for continuous IT-driven business value</a:t>
            </a:r>
          </a:p>
          <a:p>
            <a:r>
              <a:rPr lang="en-US" dirty="0" smtClean="0"/>
              <a:t>The evolve ability promise of SOA is delivered and proven over several years</a:t>
            </a:r>
          </a:p>
          <a:p>
            <a:r>
              <a:rPr lang="en-US" dirty="0" smtClean="0"/>
              <a:t>A service universe based on efficient building blocks enables rapid business opportunity </a:t>
            </a:r>
          </a:p>
          <a:p>
            <a:pPr lvl="1"/>
            <a:r>
              <a:rPr lang="en-US" dirty="0" smtClean="0"/>
              <a:t>new products, acquisition &amp; mergers, new markets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Mainframe integration and abstraction through Categorized Services starts SOA initiative in Norwegian Bank</a:t>
            </a:r>
            <a:endParaRPr lang="nb-NO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1414821"/>
            <a:ext cx="8189913" cy="470376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State of SOA Adoption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Decision of SOA establishment made early 2006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Project-driven by the "</a:t>
            </a:r>
            <a:r>
              <a:rPr lang="en-US" dirty="0" err="1" smtClean="0"/>
              <a:t>Kundebilde</a:t>
            </a:r>
            <a:r>
              <a:rPr lang="en-US" dirty="0" smtClean="0"/>
              <a:t>" (</a:t>
            </a:r>
            <a:r>
              <a:rPr lang="en-US" dirty="0" err="1" smtClean="0"/>
              <a:t>CustomerDashboard</a:t>
            </a:r>
            <a:r>
              <a:rPr lang="en-US" dirty="0" smtClean="0"/>
              <a:t>) application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Completed phase 1 with 2 developer resources from Objectware in approx 1 calendar year.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+10 H2A services delivered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+15 categorized CS/ACS services delivered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+20 data sources integrated</a:t>
            </a:r>
          </a:p>
          <a:p>
            <a:pPr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Bank</a:t>
            </a:r>
            <a:endParaRPr lang="nb-NO" dirty="0"/>
          </a:p>
        </p:txBody>
      </p:sp>
      <p:pic>
        <p:nvPicPr>
          <p:cNvPr id="6" name="Content Placeholder 5" descr="OW SOA - Business values delivered-short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988" y="0"/>
            <a:ext cx="9154988" cy="68662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1094704"/>
            <a:ext cx="8189913" cy="4998121"/>
          </a:xfrm>
        </p:spPr>
        <p:txBody>
          <a:bodyPr/>
          <a:lstStyle/>
          <a:p>
            <a:pPr>
              <a:buNone/>
            </a:pPr>
            <a:r>
              <a:rPr lang="nb-NO" sz="1400" b="1" dirty="0" smtClean="0"/>
              <a:t>SOA in 2 slides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System strategy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Laws of SOA </a:t>
            </a:r>
          </a:p>
          <a:p>
            <a:pPr>
              <a:buNone/>
            </a:pPr>
            <a:r>
              <a:rPr lang="nb-NO" sz="1400" b="1" dirty="0" smtClean="0"/>
              <a:t>Service categorization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Motivation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Categories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Design rules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Real Business Value Delivered - Business Cases</a:t>
            </a:r>
          </a:p>
          <a:p>
            <a:pPr>
              <a:buNone/>
            </a:pPr>
            <a:r>
              <a:rPr lang="nb-NO" sz="1400" b="1" dirty="0" smtClean="0"/>
              <a:t>Harvest value from existing investments with EDR/EDR-MDS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Architecture axiom - clear and consistant.. 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EDR-MDS 101 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Real Business Value Delivered - Business Cases</a:t>
            </a:r>
            <a:endParaRPr lang="nb-NO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</a:t>
            </a:fld>
            <a:endParaRPr lang="nb-NO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Governance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6" y="1389063"/>
            <a:ext cx="7689850" cy="470376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All CS and ACS services complies to sets of core governance policies, including;</a:t>
            </a:r>
          </a:p>
          <a:p>
            <a:pPr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Implements same patterns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Complies to same request response patterns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evolve ability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Coherent failover and operational capabilities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Ensures great service through a common usage pattern across +15 services in first phase delivery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  <p:pic>
        <p:nvPicPr>
          <p:cNvPr id="6" name="Content Placeholder 8" descr="design policy 2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97758" y="-115910"/>
            <a:ext cx="4546242" cy="200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Summary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Service Oriented Architecture established in 1 year development time</a:t>
            </a:r>
          </a:p>
          <a:p>
            <a:pPr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Large integration challenges tackled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Project value realized at the same time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Major challenges lies ahead: complete SOA vision cannot be completed in scope of single project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Further potential can be realized through agile evolution of the service stack and implementation of additional services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21</a:t>
            </a:fld>
            <a:endParaRPr lang="nb-NO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Business Data Patterns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Todays enterprises have lost controll of their key asset – their bisiness data. SOA Maturity Model Level 2 is all about data.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22</a:t>
            </a:fld>
            <a:endParaRPr lang="nb-NO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Architecture Axiom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09" y="1389063"/>
            <a:ext cx="4399902" cy="4703762"/>
          </a:xfrm>
        </p:spPr>
        <p:txBody>
          <a:bodyPr/>
          <a:lstStyle/>
          <a:p>
            <a:pPr>
              <a:buNone/>
            </a:pPr>
            <a:endParaRPr lang="nb-NO" sz="2400" b="1" dirty="0" smtClean="0"/>
          </a:p>
          <a:p>
            <a:pPr>
              <a:buNone/>
            </a:pPr>
            <a:r>
              <a:rPr lang="nb-NO" sz="2400" b="1" dirty="0" smtClean="0"/>
              <a:t>  Clear and consistant responsibillity powers all great architectures</a:t>
            </a:r>
            <a:endParaRPr lang="nb-NO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b-NO" dirty="0"/>
          </a:p>
        </p:txBody>
      </p:sp>
      <p:pic>
        <p:nvPicPr>
          <p:cNvPr id="6" name="Picture 5" descr="mban1828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10" y="1383024"/>
            <a:ext cx="4365118" cy="48772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EDR MDS 101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912540"/>
            <a:ext cx="8189913" cy="470376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Mission Statement</a:t>
            </a:r>
          </a:p>
          <a:p>
            <a:pPr>
              <a:buNone/>
            </a:pPr>
            <a:r>
              <a:rPr lang="en-US" dirty="0" smtClean="0"/>
              <a:t>  To allow standard software to coexist nicely with SOA and to reach SOA Maturity Level 2, we need to master our Business Objects.‏ EDR is the natural, lean, simple and inexpensive choice for a Master Data Management Services.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Simplest possible route to managed data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Reduced complexity by zooming in to one single Business Object at a time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All non-business object relations handled as resource references.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Simple first generation implementation within 2-3 months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By adding support for managed Business Objects in your SOA, you facilitate and enable event-driven architectures and real- time enterprise.</a:t>
            </a:r>
          </a:p>
          <a:p>
            <a:pPr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Content Placeholder 3" descr="OW-EDR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61913"/>
            <a:ext cx="9128125" cy="64325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 txBox="1">
            <a:spLocks noChangeArrowheads="1"/>
          </p:cNvSpPr>
          <p:nvPr/>
        </p:nvSpPr>
        <p:spPr bwMode="auto">
          <a:xfrm>
            <a:off x="571500" y="255588"/>
            <a:ext cx="6710363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6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EDR </a:t>
            </a:r>
            <a:r>
              <a:rPr lang="en-US" sz="26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MDS – Key takeaways</a:t>
            </a:r>
          </a:p>
        </p:txBody>
      </p:sp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571500" y="1565275"/>
            <a:ext cx="8191500" cy="430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Simplest possible route to managed data</a:t>
            </a:r>
          </a:p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Reduced complexity by zooming in to one single Business  </a:t>
            </a:r>
            <a:b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</a:b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 Object at a time</a:t>
            </a:r>
          </a:p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All non-business object relations handled as resource 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 references.</a:t>
            </a:r>
          </a:p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Simple first generation implementation within 2-3 months</a:t>
            </a:r>
          </a:p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By adding support for managed Business Objects in your SOA,</a:t>
            </a:r>
            <a:b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</a:b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 you facilitate and enable event-driven architectures and real-</a:t>
            </a:r>
            <a:b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</a:br>
            <a:r>
              <a:rPr lang="en-US" sz="2000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  time enterprise.</a:t>
            </a:r>
          </a:p>
          <a:p>
            <a:pPr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>
              <a:solidFill>
                <a:srgbClr val="000000"/>
              </a:solidFill>
              <a:ea typeface="AR PL ShanHeiSun Uni" charset="0"/>
              <a:cs typeface="AR PL ShanHeiSun Uni" charset="0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 b="1">
              <a:solidFill>
                <a:srgbClr val="000000"/>
              </a:solidFill>
              <a:ea typeface="AR PL ShanHeiSun Uni" charset="0"/>
              <a:cs typeface="AR PL ShanHeiSun Uni" charset="0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>
                <a:solidFill>
                  <a:srgbClr val="000000"/>
                </a:solidFill>
                <a:ea typeface="AR PL ShanHeiSun Uni" charset="0"/>
                <a:cs typeface="AR PL ShanHeiSun Uni" charset="0"/>
              </a:rPr>
              <a:t>Its no magic – just common sense (and can be implemented in your favourite technology, container, product  </a:t>
            </a:r>
            <a:r>
              <a:rPr lang="en-US" sz="2000" b="1">
                <a:solidFill>
                  <a:srgbClr val="000000"/>
                </a:solidFill>
                <a:ea typeface="AR PL ShanHeiSun Uni" charset="0"/>
                <a:cs typeface="AR PL ShanHeiSun Uni" charset="0"/>
                <a:sym typeface="Wingdings" pitchFamily="2" charset="2"/>
              </a:rPr>
              <a:t></a:t>
            </a:r>
            <a:endParaRPr lang="en-US" sz="2000" b="1">
              <a:solidFill>
                <a:srgbClr val="000000"/>
              </a:solidFill>
              <a:ea typeface="AR PL ShanHeiSun Uni" charset="0"/>
              <a:cs typeface="AR PL ShanHeiSun Un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Business Data Patterns Business values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27</a:t>
            </a:fld>
            <a:endParaRPr lang="nb-NO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F05C78-A397-424F-A19D-570CF7A45124}" type="slidenum">
              <a:rPr lang="nb-NO" smtClean="0"/>
              <a:pPr/>
              <a:t>28</a:t>
            </a:fld>
            <a:endParaRPr lang="nb-NO" smtClean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 smtClean="0"/>
              <a:t>Telecom Company - Values</a:t>
            </a:r>
            <a:br>
              <a:rPr lang="nb-NO" dirty="0" smtClean="0"/>
            </a:br>
            <a:endParaRPr lang="en-US" dirty="0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13" y="778342"/>
            <a:ext cx="8189912" cy="4703762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dirty="0" smtClean="0"/>
              <a:t> SOA provides a standardized and easy-to-use interface for integration both internally and towards business partners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Changed CRM system in one week without breaking any of the existing services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Open-ended EDR provider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Multi-master strategy on the Customer Domain Object between CRM, the order system and the billing system.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Integration costs less than 10% of main competitors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Automation costs less than 20% of main competitors</a:t>
            </a:r>
            <a:endParaRPr lang="en-US" sz="1800" dirty="0" smtClean="0"/>
          </a:p>
          <a:p>
            <a:pPr eaLnBrk="1" hangingPunct="1">
              <a:buNone/>
            </a:pPr>
            <a:r>
              <a:rPr lang="en-US" sz="1800" dirty="0" smtClean="0"/>
              <a:t> Uses extensions to EDR pattern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Recording Proxy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Open-ended Integration pattern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smtClean="0"/>
              <a:t>Field-based Mastering Strategy</a:t>
            </a:r>
            <a:endParaRPr lang="en-US" sz="1600" dirty="0" smtClean="0"/>
          </a:p>
        </p:txBody>
      </p:sp>
    </p:spTree>
  </p:cSld>
  <p:clrMapOvr>
    <a:masterClrMapping/>
  </p:clrMapOvr>
  <p:transition advTm="15319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EF0EAD-4E24-4E8C-948B-02A63B514D24}" type="slidenum">
              <a:rPr lang="nb-NO" smtClean="0"/>
              <a:pPr/>
              <a:t>29</a:t>
            </a:fld>
            <a:endParaRPr lang="nb-NO" smtClean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 smtClean="0"/>
              <a:t>Summary</a:t>
            </a:r>
            <a:br>
              <a:rPr lang="nb-NO" dirty="0" smtClean="0"/>
            </a:br>
            <a:endParaRPr lang="en-US" dirty="0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08100"/>
            <a:ext cx="8189913" cy="4703763"/>
          </a:xfrm>
        </p:spPr>
        <p:txBody>
          <a:bodyPr/>
          <a:lstStyle/>
          <a:p>
            <a:pPr eaLnBrk="1" hangingPunct="1"/>
            <a:r>
              <a:rPr lang="en-US" sz="1800" dirty="0" smtClean="0"/>
              <a:t>Enterprise Domain Repository is vital to IT Strategy today</a:t>
            </a:r>
          </a:p>
          <a:p>
            <a:pPr eaLnBrk="1" hangingPunct="1"/>
            <a:r>
              <a:rPr lang="en-US" sz="1800" dirty="0" smtClean="0"/>
              <a:t>Categorized services provides the foundation for continuous IT-driven business value</a:t>
            </a:r>
          </a:p>
          <a:p>
            <a:pPr eaLnBrk="1" hangingPunct="1"/>
            <a:r>
              <a:rPr lang="en-US" sz="1800" dirty="0" smtClean="0"/>
              <a:t>The </a:t>
            </a:r>
            <a:r>
              <a:rPr lang="en-US" sz="1800" dirty="0" err="1" smtClean="0"/>
              <a:t>evolvability</a:t>
            </a:r>
            <a:r>
              <a:rPr lang="en-US" sz="1800" dirty="0" smtClean="0"/>
              <a:t> promise of SOA is delivered and proven over several years</a:t>
            </a:r>
          </a:p>
          <a:p>
            <a:pPr eaLnBrk="1" hangingPunct="1"/>
            <a:r>
              <a:rPr lang="en-US" sz="1800" dirty="0" smtClean="0"/>
              <a:t>A service universe based on efficient building blocks enables business opportunity</a:t>
            </a:r>
          </a:p>
        </p:txBody>
      </p:sp>
    </p:spTree>
  </p:cSld>
  <p:clrMapOvr>
    <a:masterClrMapping/>
  </p:clrMapOvr>
  <p:transition advTm="619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SOA in 2 slides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What nobody seems to understand, and still remains the most important aspects of success with Service Oriented 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3</a:t>
            </a:fld>
            <a:endParaRPr lang="nb-NO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EF0EAD-4E24-4E8C-948B-02A63B514D24}" type="slidenum">
              <a:rPr lang="nb-NO" smtClean="0"/>
              <a:pPr/>
              <a:t>30</a:t>
            </a:fld>
            <a:endParaRPr lang="nb-NO" smtClean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97662"/>
            <a:ext cx="8189913" cy="1008063"/>
          </a:xfrm>
        </p:spPr>
        <p:txBody>
          <a:bodyPr/>
          <a:lstStyle/>
          <a:p>
            <a:pPr eaLnBrk="1" hangingPunct="1"/>
            <a:r>
              <a:rPr lang="nb-NO" dirty="0" smtClean="0"/>
              <a:t>Bank case – EDR values</a:t>
            </a:r>
            <a:br>
              <a:rPr lang="nb-NO" dirty="0" smtClean="0"/>
            </a:br>
            <a:endParaRPr lang="en-US" dirty="0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12124"/>
            <a:ext cx="8189913" cy="47037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1600" dirty="0" smtClean="0"/>
              <a:t>Integration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Extend business entities with data that are not in core system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Provide ad-hoc storage for service-required data not yet discovered or decided</a:t>
            </a:r>
          </a:p>
          <a:p>
            <a:pPr eaLnBrk="1" hangingPunct="1">
              <a:buFont typeface="Arial" charset="0"/>
              <a:buChar char="•"/>
            </a:pPr>
            <a:r>
              <a:rPr lang="en-US" sz="1600" dirty="0" smtClean="0"/>
              <a:t>Service targeted "</a:t>
            </a:r>
            <a:r>
              <a:rPr lang="en-US" sz="1600" dirty="0" err="1" smtClean="0"/>
              <a:t>datamarts</a:t>
            </a:r>
            <a:r>
              <a:rPr lang="en-US" sz="1600" dirty="0" smtClean="0"/>
              <a:t>“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Existing data warehouse provide useful information for services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Especially select aggregate data and data hierarchies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Loaded into service-owned "</a:t>
            </a:r>
            <a:r>
              <a:rPr lang="en-US" sz="1600" dirty="0" err="1" smtClean="0"/>
              <a:t>datamarts</a:t>
            </a:r>
            <a:r>
              <a:rPr lang="en-US" sz="1600" dirty="0" smtClean="0"/>
              <a:t>" for consumption</a:t>
            </a:r>
          </a:p>
          <a:p>
            <a:pPr eaLnBrk="1" hangingPunct="1">
              <a:buFont typeface="Arial" charset="0"/>
              <a:buChar char="•"/>
            </a:pPr>
            <a:r>
              <a:rPr lang="en-US" sz="1600" dirty="0" smtClean="0"/>
              <a:t>New business processes enabled by Microsoft CRM standard software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Provides special support for customer follow-up for the business market</a:t>
            </a:r>
          </a:p>
          <a:p>
            <a:pPr eaLnBrk="1" hangingPunct="1">
              <a:buFont typeface="Arial" charset="0"/>
              <a:buChar char="•"/>
            </a:pPr>
            <a:r>
              <a:rPr lang="en-US" sz="1600" dirty="0" smtClean="0"/>
              <a:t>Shift of responsibility of existing functionality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Business data previously owned by mainframe moved to Microsoft CRM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Significant lower cost of integration than mainframe platform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Future potential of moving further responsibility from mainframe to standard software</a:t>
            </a:r>
          </a:p>
          <a:p>
            <a:pPr eaLnBrk="1" hangingPunct="1">
              <a:buFont typeface="Arial" charset="0"/>
              <a:buChar char="•"/>
            </a:pPr>
            <a:r>
              <a:rPr lang="en-US" sz="1600" dirty="0" smtClean="0"/>
              <a:t>High agility and time to market</a:t>
            </a:r>
          </a:p>
          <a:p>
            <a:pPr eaLnBrk="1" hangingPunct="1">
              <a:buNone/>
            </a:pPr>
            <a:endParaRPr lang="en-US" sz="1600" dirty="0" smtClean="0"/>
          </a:p>
        </p:txBody>
      </p:sp>
    </p:spTree>
  </p:cSld>
  <p:clrMapOvr>
    <a:masterClrMapping/>
  </p:clrMapOvr>
  <p:transition advTm="619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EF0EAD-4E24-4E8C-948B-02A63B514D24}" type="slidenum">
              <a:rPr lang="nb-NO" smtClean="0"/>
              <a:pPr/>
              <a:t>31</a:t>
            </a:fld>
            <a:endParaRPr lang="nb-NO" smtClean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252210"/>
            <a:ext cx="8189913" cy="1008063"/>
          </a:xfrm>
        </p:spPr>
        <p:txBody>
          <a:bodyPr/>
          <a:lstStyle/>
          <a:p>
            <a:pPr eaLnBrk="1" hangingPunct="1"/>
            <a:r>
              <a:rPr lang="nb-NO" dirty="0" smtClean="0"/>
              <a:t>Bank case –Summary</a:t>
            </a:r>
            <a:br>
              <a:rPr lang="nb-NO" dirty="0" smtClean="0"/>
            </a:br>
            <a:endParaRPr lang="en-US" dirty="0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08100"/>
            <a:ext cx="8189913" cy="4703763"/>
          </a:xfrm>
        </p:spPr>
        <p:txBody>
          <a:bodyPr/>
          <a:lstStyle/>
          <a:p>
            <a:pPr eaLnBrk="1" hangingPunct="1"/>
            <a:r>
              <a:rPr lang="en-US" dirty="0" smtClean="0"/>
              <a:t>Service Oriented Architecture established in 1 year development time</a:t>
            </a:r>
          </a:p>
          <a:p>
            <a:pPr eaLnBrk="1" hangingPunct="1"/>
            <a:r>
              <a:rPr lang="en-US" dirty="0" smtClean="0"/>
              <a:t>Large integration challenges tackled</a:t>
            </a:r>
          </a:p>
          <a:p>
            <a:pPr eaLnBrk="1" hangingPunct="1"/>
            <a:r>
              <a:rPr lang="en-US" dirty="0" smtClean="0"/>
              <a:t>Project value realized at the same time</a:t>
            </a:r>
          </a:p>
          <a:p>
            <a:pPr eaLnBrk="1" hangingPunct="1"/>
            <a:r>
              <a:rPr lang="en-US" dirty="0" smtClean="0"/>
              <a:t>Major challenges lies ahead: complete SOA vision cannot be completed in scope of single project</a:t>
            </a:r>
          </a:p>
          <a:p>
            <a:pPr eaLnBrk="1" hangingPunct="1"/>
            <a:r>
              <a:rPr lang="en-US" dirty="0" smtClean="0"/>
              <a:t>Further potential can be realized through agile evolution of the service stack and implementation of additional services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advTm="6194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APPENDIX</a:t>
            </a:r>
            <a:endParaRPr lang="en-US" dirty="0"/>
          </a:p>
        </p:txBody>
      </p:sp>
      <p:sp>
        <p:nvSpPr>
          <p:cNvPr id="50179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BCDF003-FC5E-47FA-BAE5-36476BF5D5FF}" type="slidenum">
              <a:rPr lang="nb-NO" smtClean="0"/>
              <a:pPr/>
              <a:t>32</a:t>
            </a:fld>
            <a:endParaRPr lang="nb-NO" smtClean="0"/>
          </a:p>
        </p:txBody>
      </p:sp>
    </p:spTree>
  </p:cSld>
  <p:clrMapOvr>
    <a:masterClrMapping/>
  </p:clrMapOvr>
  <p:transition advTm="1997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1675" y="187815"/>
            <a:ext cx="8189913" cy="1008063"/>
          </a:xfrm>
        </p:spPr>
        <p:txBody>
          <a:bodyPr/>
          <a:lstStyle/>
          <a:p>
            <a:r>
              <a:rPr lang="en-US" dirty="0" smtClean="0"/>
              <a:t>Auto-Taxonomy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Categorization </a:t>
            </a:r>
            <a:r>
              <a:rPr lang="en-US" dirty="0" smtClean="0"/>
              <a:t>As A </a:t>
            </a:r>
            <a:r>
              <a:rPr lang="en-US" dirty="0" smtClean="0"/>
              <a:t>Service</a:t>
            </a: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1675" y="1067088"/>
            <a:ext cx="8189913" cy="4703762"/>
          </a:xfrm>
        </p:spPr>
        <p:txBody>
          <a:bodyPr/>
          <a:lstStyle/>
          <a:p>
            <a:r>
              <a:rPr lang="en-US" sz="1800" dirty="0" smtClean="0"/>
              <a:t>Taxonomy strategies hold great promises, and we nowadays understand that we need some kind of meta-data strategy to automatically and dynamically (loose coupling) connect bits of information. Today´s taxonomy strategies have struggled hard to provide positive return of investment (ROI). Projects experience frequently that their taxonomy changes and they have to keep re-investing in their taxonomy and categorization.</a:t>
            </a:r>
          </a:p>
          <a:p>
            <a:endParaRPr lang="en-US" sz="1800" dirty="0" smtClean="0"/>
          </a:p>
          <a:p>
            <a:r>
              <a:rPr lang="en-US" sz="1800" dirty="0" smtClean="0"/>
              <a:t>We believe that since the internet search engines started to rule the world, we need to rethink they way we look at information and categorization. With the new and up-coming auto-categorization services, we see a potential of shifting the effort from people to machines in taxonomy and categorization in the same way that the </a:t>
            </a:r>
            <a:r>
              <a:rPr lang="en-US" sz="1800" dirty="0" smtClean="0"/>
              <a:t>search </a:t>
            </a:r>
            <a:r>
              <a:rPr lang="en-US" sz="1800" dirty="0" smtClean="0"/>
              <a:t>engines shifted the information gathering from catalogs to search.</a:t>
            </a:r>
            <a:endParaRPr lang="nb-N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733480-1BBD-43C0-8A43-02886BB1050E}" type="slidenum">
              <a:rPr lang="nb-NO" smtClean="0"/>
              <a:pPr>
                <a:defRPr/>
              </a:pPr>
              <a:t>33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SOA i Praktiken: Lorentzen &amp; Stemoco</a:t>
            </a:r>
            <a:endParaRPr lang="nb-NO"/>
          </a:p>
        </p:txBody>
      </p:sp>
      <p:pic>
        <p:nvPicPr>
          <p:cNvPr id="8" name="Picture 7" descr="ClusterMap.pn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92" y="0"/>
            <a:ext cx="2207808" cy="146819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Auto-Taxonomy and Categorization As A Service (</a:t>
            </a:r>
            <a:r>
              <a:rPr lang="en-US" dirty="0" err="1" smtClean="0"/>
              <a:t>ATaCAAS</a:t>
            </a:r>
            <a:r>
              <a:rPr lang="en-US" dirty="0" smtClean="0"/>
              <a:t>)</a:t>
            </a: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1675" y="1067088"/>
            <a:ext cx="8189913" cy="4703762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  </a:t>
            </a:r>
            <a:r>
              <a:rPr lang="en-US" sz="1800" b="1" dirty="0" smtClean="0"/>
              <a:t>Pimp </a:t>
            </a:r>
            <a:r>
              <a:rPr lang="en-US" sz="1800" b="1" dirty="0" smtClean="0"/>
              <a:t>my </a:t>
            </a:r>
            <a:r>
              <a:rPr lang="en-US" sz="1800" b="1" dirty="0" err="1" smtClean="0"/>
              <a:t>CustomerService</a:t>
            </a:r>
            <a:r>
              <a:rPr lang="en-US" sz="1800" dirty="0" smtClean="0"/>
              <a:t>-style </a:t>
            </a:r>
            <a:r>
              <a:rPr lang="en-US" sz="1800" dirty="0" smtClean="0"/>
              <a:t>service extension, where we use free auto-taxonomy services and object-graphs to generate web 2.0 social-network graphs/presentations of customer clusters to enable pin-point direct mailings to specific interest-areas of the customer clusters.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Value proposition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Low </a:t>
            </a:r>
            <a:r>
              <a:rPr lang="en-US" sz="1800" dirty="0" smtClean="0"/>
              <a:t>initial investment (less than a months effort</a:t>
            </a:r>
            <a:r>
              <a:rPr lang="en-US" sz="1800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Auto-learning/auto-updating </a:t>
            </a:r>
            <a:r>
              <a:rPr lang="en-US" sz="1800" dirty="0" smtClean="0"/>
              <a:t>taxonomy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smtClean="0"/>
              <a:t>we get the new features from the auto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taxonomy </a:t>
            </a:r>
            <a:r>
              <a:rPr lang="en-US" sz="1800" dirty="0" smtClean="0"/>
              <a:t>services for free</a:t>
            </a:r>
            <a:r>
              <a:rPr lang="en-US" sz="1800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 smtClean="0"/>
              <a:t>extra maintenance and product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733480-1BBD-43C0-8A43-02886BB1050E}" type="slidenum">
              <a:rPr lang="nb-NO" smtClean="0"/>
              <a:pPr>
                <a:defRPr/>
              </a:pPr>
              <a:t>34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SOA i Praktiken: Lorentzen &amp; Stemoco</a:t>
            </a:r>
            <a:endParaRPr lang="nb-NO"/>
          </a:p>
        </p:txBody>
      </p:sp>
      <p:pic>
        <p:nvPicPr>
          <p:cNvPr id="8" name="Picture 7" descr="IndustryTerm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62" y="3868515"/>
            <a:ext cx="2347279" cy="21829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Real-time enterprise.. Just a dream?</a:t>
            </a:r>
            <a:br>
              <a:rPr lang="nb-NO" smtClean="0"/>
            </a:br>
            <a:endParaRPr lang="nb-NO" smtClean="0"/>
          </a:p>
        </p:txBody>
      </p:sp>
      <p:pic>
        <p:nvPicPr>
          <p:cNvPr id="39939" name="Content Placeholder 4" descr="3-slide_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42950" y="936625"/>
            <a:ext cx="7689850" cy="5419725"/>
          </a:xfrm>
        </p:spPr>
      </p:pic>
      <p:sp>
        <p:nvSpPr>
          <p:cNvPr id="6" name="Oval 5"/>
          <p:cNvSpPr/>
          <p:nvPr/>
        </p:nvSpPr>
        <p:spPr>
          <a:xfrm>
            <a:off x="2401888" y="4340225"/>
            <a:ext cx="1951037" cy="900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EDR-MDS</a:t>
            </a:r>
          </a:p>
        </p:txBody>
      </p:sp>
      <p:sp>
        <p:nvSpPr>
          <p:cNvPr id="7" name="Oval 6"/>
          <p:cNvSpPr/>
          <p:nvPr/>
        </p:nvSpPr>
        <p:spPr>
          <a:xfrm>
            <a:off x="6211888" y="4778375"/>
            <a:ext cx="1951037" cy="901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Enterprise Search</a:t>
            </a:r>
          </a:p>
        </p:txBody>
      </p:sp>
      <p:sp>
        <p:nvSpPr>
          <p:cNvPr id="8" name="Oval 7"/>
          <p:cNvSpPr/>
          <p:nvPr/>
        </p:nvSpPr>
        <p:spPr>
          <a:xfrm>
            <a:off x="5707063" y="2633663"/>
            <a:ext cx="1951037" cy="901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9" name="Oval 8"/>
          <p:cNvSpPr/>
          <p:nvPr/>
        </p:nvSpPr>
        <p:spPr>
          <a:xfrm>
            <a:off x="2455863" y="2444750"/>
            <a:ext cx="1952625" cy="901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i="1" dirty="0">
                <a:solidFill>
                  <a:schemeClr val="tx2">
                    <a:lumMod val="75000"/>
                  </a:schemeClr>
                </a:solidFill>
              </a:rPr>
              <a:t>Realtime</a:t>
            </a: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 BI</a:t>
            </a:r>
          </a:p>
        </p:txBody>
      </p:sp>
      <p:sp>
        <p:nvSpPr>
          <p:cNvPr id="10" name="Oval 9"/>
          <p:cNvSpPr/>
          <p:nvPr/>
        </p:nvSpPr>
        <p:spPr>
          <a:xfrm>
            <a:off x="2554288" y="4492625"/>
            <a:ext cx="1951037" cy="900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EDR-MDS</a:t>
            </a:r>
          </a:p>
        </p:txBody>
      </p:sp>
      <p:sp>
        <p:nvSpPr>
          <p:cNvPr id="11" name="Oval 10"/>
          <p:cNvSpPr/>
          <p:nvPr/>
        </p:nvSpPr>
        <p:spPr>
          <a:xfrm>
            <a:off x="2706688" y="4645025"/>
            <a:ext cx="1951037" cy="900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EDR-MDS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smtClean="0"/>
              <a:t>SOA – hype? 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35244A5-8D80-4A7A-909E-69A542A17BDB}" type="slidenum">
              <a:rPr lang="nb-NO" smtClean="0"/>
              <a:pPr/>
              <a:t>36</a:t>
            </a:fld>
            <a:endParaRPr lang="nb-NO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125" y="1612900"/>
            <a:ext cx="8189913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478800"/>
          <a:lstStyle/>
          <a:p>
            <a:pPr marL="457200" indent="-457200">
              <a:spcBef>
                <a:spcPct val="20000"/>
              </a:spcBef>
              <a:spcAft>
                <a:spcPct val="30000"/>
              </a:spcAft>
              <a:defRPr/>
            </a:pPr>
            <a:endParaRPr lang="nb-NO" sz="2000" kern="0" dirty="0">
              <a:latin typeface="+mn-lt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4075" y="5605463"/>
            <a:ext cx="7361238" cy="4762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-1254919" y="3498057"/>
            <a:ext cx="4217987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1" name="TextBox 20"/>
          <p:cNvSpPr txBox="1">
            <a:spLocks noChangeArrowheads="1"/>
          </p:cNvSpPr>
          <p:nvPr/>
        </p:nvSpPr>
        <p:spPr bwMode="auto">
          <a:xfrm>
            <a:off x="0" y="1541463"/>
            <a:ext cx="1000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600"/>
              <a:t>Hype</a:t>
            </a:r>
          </a:p>
        </p:txBody>
      </p:sp>
      <p:sp>
        <p:nvSpPr>
          <p:cNvPr id="52232" name="TextBox 22"/>
          <p:cNvSpPr txBox="1">
            <a:spLocks noChangeArrowheads="1"/>
          </p:cNvSpPr>
          <p:nvPr/>
        </p:nvSpPr>
        <p:spPr bwMode="auto">
          <a:xfrm>
            <a:off x="6267450" y="5757863"/>
            <a:ext cx="20716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600"/>
              <a:t>Business value</a:t>
            </a:r>
          </a:p>
        </p:txBody>
      </p:sp>
      <p:sp>
        <p:nvSpPr>
          <p:cNvPr id="27" name="Oval 26"/>
          <p:cNvSpPr/>
          <p:nvPr/>
        </p:nvSpPr>
        <p:spPr>
          <a:xfrm>
            <a:off x="1355725" y="3321050"/>
            <a:ext cx="1143000" cy="64452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WS-*</a:t>
            </a:r>
          </a:p>
        </p:txBody>
      </p:sp>
      <p:sp>
        <p:nvSpPr>
          <p:cNvPr id="15" name="Oval 14"/>
          <p:cNvSpPr/>
          <p:nvPr/>
        </p:nvSpPr>
        <p:spPr>
          <a:xfrm>
            <a:off x="4235450" y="3965575"/>
            <a:ext cx="1216025" cy="6429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CFX/</a:t>
            </a:r>
            <a:br>
              <a:rPr lang="nb-NO" sz="1400" dirty="0">
                <a:solidFill>
                  <a:schemeClr val="tx1"/>
                </a:solidFill>
              </a:rPr>
            </a:br>
            <a:r>
              <a:rPr lang="nb-NO" sz="1400" dirty="0" err="1">
                <a:solidFill>
                  <a:schemeClr val="tx1"/>
                </a:solidFill>
              </a:rPr>
              <a:t>XFire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143125" y="2255838"/>
            <a:ext cx="1430338" cy="6429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SAML 2.0</a:t>
            </a:r>
          </a:p>
        </p:txBody>
      </p:sp>
      <p:sp>
        <p:nvSpPr>
          <p:cNvPr id="18" name="Oval 17"/>
          <p:cNvSpPr/>
          <p:nvPr/>
        </p:nvSpPr>
        <p:spPr>
          <a:xfrm>
            <a:off x="7254875" y="3321050"/>
            <a:ext cx="928688" cy="6445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OW SOA</a:t>
            </a:r>
          </a:p>
        </p:txBody>
      </p:sp>
      <p:sp>
        <p:nvSpPr>
          <p:cNvPr id="22" name="Oval 21"/>
          <p:cNvSpPr/>
          <p:nvPr/>
        </p:nvSpPr>
        <p:spPr>
          <a:xfrm>
            <a:off x="6069013" y="4640263"/>
            <a:ext cx="1357312" cy="6429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EDR</a:t>
            </a:r>
          </a:p>
        </p:txBody>
      </p:sp>
      <p:sp>
        <p:nvSpPr>
          <p:cNvPr id="26" name="Oval 25"/>
          <p:cNvSpPr/>
          <p:nvPr/>
        </p:nvSpPr>
        <p:spPr>
          <a:xfrm>
            <a:off x="5072063" y="3429000"/>
            <a:ext cx="2182812" cy="6429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Tjeneste kategorisering</a:t>
            </a:r>
          </a:p>
        </p:txBody>
      </p:sp>
      <p:sp>
        <p:nvSpPr>
          <p:cNvPr id="28" name="Oval 27"/>
          <p:cNvSpPr/>
          <p:nvPr/>
        </p:nvSpPr>
        <p:spPr>
          <a:xfrm>
            <a:off x="3611563" y="1820863"/>
            <a:ext cx="1460500" cy="64293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Mule</a:t>
            </a:r>
          </a:p>
        </p:txBody>
      </p:sp>
      <p:sp>
        <p:nvSpPr>
          <p:cNvPr id="29" name="Oval 28"/>
          <p:cNvSpPr/>
          <p:nvPr/>
        </p:nvSpPr>
        <p:spPr>
          <a:xfrm>
            <a:off x="1963738" y="2844800"/>
            <a:ext cx="1073150" cy="64293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REST</a:t>
            </a:r>
          </a:p>
        </p:txBody>
      </p:sp>
      <p:sp>
        <p:nvSpPr>
          <p:cNvPr id="33" name="Oval 32"/>
          <p:cNvSpPr/>
          <p:nvPr/>
        </p:nvSpPr>
        <p:spPr>
          <a:xfrm>
            <a:off x="1355725" y="1935163"/>
            <a:ext cx="1322388" cy="6429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ESB</a:t>
            </a:r>
          </a:p>
        </p:txBody>
      </p:sp>
      <p:sp>
        <p:nvSpPr>
          <p:cNvPr id="34" name="Oval 33"/>
          <p:cNvSpPr/>
          <p:nvPr/>
        </p:nvSpPr>
        <p:spPr>
          <a:xfrm>
            <a:off x="2911475" y="3751263"/>
            <a:ext cx="1323975" cy="642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 err="1">
                <a:solidFill>
                  <a:schemeClr val="tx1"/>
                </a:solidFill>
              </a:rPr>
              <a:t>Endpoint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46875" y="1612900"/>
            <a:ext cx="1644650" cy="642938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 err="1">
                <a:solidFill>
                  <a:schemeClr val="tx1"/>
                </a:solidFill>
              </a:rPr>
              <a:t>Design-time</a:t>
            </a:r>
            <a:r>
              <a:rPr lang="nb-NO" sz="1200" dirty="0">
                <a:solidFill>
                  <a:schemeClr val="tx1"/>
                </a:solidFill>
              </a:rPr>
              <a:t> </a:t>
            </a:r>
            <a:r>
              <a:rPr lang="nb-NO" sz="1200" dirty="0" err="1">
                <a:solidFill>
                  <a:schemeClr val="tx1"/>
                </a:solidFill>
              </a:rPr>
              <a:t>Governance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016125" y="4640263"/>
            <a:ext cx="895350" cy="642937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AXIS</a:t>
            </a:r>
          </a:p>
        </p:txBody>
      </p:sp>
      <p:sp>
        <p:nvSpPr>
          <p:cNvPr id="41" name="Oval 40"/>
          <p:cNvSpPr/>
          <p:nvPr/>
        </p:nvSpPr>
        <p:spPr>
          <a:xfrm>
            <a:off x="965200" y="3965575"/>
            <a:ext cx="1535113" cy="642938"/>
          </a:xfrm>
          <a:prstGeom prst="ellipse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Web</a:t>
            </a:r>
          </a:p>
          <a:p>
            <a:pPr algn="ctr">
              <a:defRPr/>
            </a:pPr>
            <a:r>
              <a:rPr lang="nb-NO" sz="1400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42" name="Oval 41"/>
          <p:cNvSpPr/>
          <p:nvPr/>
        </p:nvSpPr>
        <p:spPr>
          <a:xfrm>
            <a:off x="5788025" y="2463800"/>
            <a:ext cx="1466850" cy="6429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WS </a:t>
            </a:r>
            <a:r>
              <a:rPr lang="nb-NO" sz="1200" dirty="0" err="1">
                <a:solidFill>
                  <a:schemeClr val="tx1"/>
                </a:solidFill>
              </a:rPr>
              <a:t>ducktyping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151688" y="2844800"/>
            <a:ext cx="928687" cy="6429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ESE</a:t>
            </a:r>
          </a:p>
        </p:txBody>
      </p:sp>
      <p:sp>
        <p:nvSpPr>
          <p:cNvPr id="36" name="Oval 35"/>
          <p:cNvSpPr/>
          <p:nvPr/>
        </p:nvSpPr>
        <p:spPr>
          <a:xfrm>
            <a:off x="3749675" y="2844800"/>
            <a:ext cx="1644650" cy="642938"/>
          </a:xfrm>
          <a:prstGeom prst="ellipse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 err="1">
                <a:solidFill>
                  <a:schemeClr val="tx1"/>
                </a:solidFill>
              </a:rPr>
              <a:t>Run-time</a:t>
            </a:r>
            <a:endParaRPr lang="nb-NO" sz="12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nb-NO" sz="1200" dirty="0" err="1">
                <a:solidFill>
                  <a:schemeClr val="tx1"/>
                </a:solidFill>
              </a:rPr>
              <a:t>Governance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56213" y="1389063"/>
            <a:ext cx="1643062" cy="642937"/>
          </a:xfrm>
          <a:prstGeom prst="ellipse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 err="1">
                <a:solidFill>
                  <a:schemeClr val="tx1"/>
                </a:solidFill>
              </a:rPr>
              <a:t>Governance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7304088" y="2201863"/>
            <a:ext cx="928687" cy="6429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PAB</a:t>
            </a:r>
          </a:p>
        </p:txBody>
      </p:sp>
      <p:sp>
        <p:nvSpPr>
          <p:cNvPr id="30" name="Oval 29"/>
          <p:cNvSpPr/>
          <p:nvPr/>
        </p:nvSpPr>
        <p:spPr>
          <a:xfrm>
            <a:off x="3297238" y="2476500"/>
            <a:ext cx="846137" cy="4730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sz="1200" dirty="0">
                <a:solidFill>
                  <a:schemeClr val="tx1"/>
                </a:solidFill>
              </a:rPr>
              <a:t>BAM</a:t>
            </a:r>
          </a:p>
        </p:txBody>
      </p:sp>
    </p:spTree>
  </p:cSld>
  <p:clrMapOvr>
    <a:masterClrMapping/>
  </p:clrMapOvr>
  <p:transition advTm="1012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D7386-8C8D-4062-BCD2-C5EC620DF6FF}" type="slidenum">
              <a:rPr lang="nb-NO" smtClean="0"/>
              <a:pPr>
                <a:defRPr/>
              </a:pPr>
              <a:t>4</a:t>
            </a:fld>
            <a:endParaRPr lang="nb-NO"/>
          </a:p>
        </p:txBody>
      </p:sp>
      <p:pic>
        <p:nvPicPr>
          <p:cNvPr id="6" name="Picture 5" descr="OW systemstrateg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91"/>
            <a:ext cx="9144000" cy="6310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Laws of SOA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 smtClean="0"/>
              <a:t>0. Forget about focusing WS and products</a:t>
            </a:r>
          </a:p>
          <a:p>
            <a:pPr>
              <a:buNone/>
            </a:pPr>
            <a:r>
              <a:rPr lang="en-US" sz="1600" dirty="0" smtClean="0"/>
              <a:t>1. Establish service categories and service universe</a:t>
            </a:r>
          </a:p>
          <a:p>
            <a:pPr>
              <a:buNone/>
            </a:pPr>
            <a:r>
              <a:rPr lang="en-US" sz="1600" dirty="0" smtClean="0"/>
              <a:t>2. Find and decompose services</a:t>
            </a:r>
          </a:p>
          <a:p>
            <a:pPr>
              <a:buNone/>
            </a:pPr>
            <a:r>
              <a:rPr lang="en-US" sz="1600" dirty="0" smtClean="0"/>
              <a:t>3. Establish service ownership and Key Performance Indicators for your services</a:t>
            </a:r>
          </a:p>
          <a:p>
            <a:pPr>
              <a:buNone/>
            </a:pPr>
            <a:r>
              <a:rPr lang="en-US" sz="1600" dirty="0" smtClean="0"/>
              <a:t>4. Establish design rules for your service categories up-front</a:t>
            </a:r>
          </a:p>
          <a:p>
            <a:pPr>
              <a:buNone/>
            </a:pPr>
            <a:r>
              <a:rPr lang="en-US" sz="1600" dirty="0" smtClean="0"/>
              <a:t>5. Start limited and controlled</a:t>
            </a:r>
          </a:p>
          <a:p>
            <a:pPr>
              <a:buNone/>
            </a:pPr>
            <a:r>
              <a:rPr lang="en-US" sz="1600" dirty="0" smtClean="0"/>
              <a:t>6. Establish lean and agile deployment routines</a:t>
            </a:r>
          </a:p>
          <a:p>
            <a:pPr>
              <a:buNone/>
            </a:pPr>
            <a:r>
              <a:rPr lang="en-US" sz="1600" dirty="0" smtClean="0"/>
              <a:t>7. Versioning is not optional in SOA</a:t>
            </a:r>
          </a:p>
          <a:p>
            <a:pPr>
              <a:buNone/>
            </a:pPr>
            <a:r>
              <a:rPr lang="en-US" sz="1600" dirty="0" smtClean="0"/>
              <a:t>8. Security is not optional in SOA</a:t>
            </a:r>
          </a:p>
          <a:p>
            <a:pPr>
              <a:buNone/>
            </a:pPr>
            <a:r>
              <a:rPr lang="en-US" sz="1600" dirty="0" smtClean="0"/>
              <a:t>9. Reflect and work strategically against SOA Maturity Model.</a:t>
            </a:r>
            <a:endParaRPr lang="nb-NO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38B43-4BF8-426F-8915-9DF05ABF7A53}" type="slidenum">
              <a:rPr lang="nb-NO" smtClean="0"/>
              <a:pPr>
                <a:defRPr/>
              </a:pPr>
              <a:t>5</a:t>
            </a:fld>
            <a:endParaRPr lang="nb-N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SOA Maturity </a:t>
            </a:r>
            <a:br>
              <a:rPr lang="nb-NO" smtClean="0"/>
            </a:br>
            <a:r>
              <a:rPr lang="nb-NO" smtClean="0"/>
              <a:t>Models</a:t>
            </a:r>
          </a:p>
        </p:txBody>
      </p:sp>
      <p:pic>
        <p:nvPicPr>
          <p:cNvPr id="40963" name="Content Placeholder 4" descr="SOAMM1.jpe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68763" y="0"/>
            <a:ext cx="5075237" cy="6643688"/>
          </a:xfrm>
        </p:spPr>
      </p:pic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nb-NO" smtClean="0"/>
          </a:p>
        </p:txBody>
      </p:sp>
      <p:pic>
        <p:nvPicPr>
          <p:cNvPr id="40965" name="Picture 5" descr="SOAMM2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063" y="1871663"/>
            <a:ext cx="3513137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 descr="SOAMM3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063" y="4313238"/>
            <a:ext cx="2524125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4284663" y="2879725"/>
            <a:ext cx="23749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Level 2</a:t>
            </a:r>
          </a:p>
        </p:txBody>
      </p:sp>
      <p:sp>
        <p:nvSpPr>
          <p:cNvPr id="12" name="Oval 11"/>
          <p:cNvSpPr/>
          <p:nvPr/>
        </p:nvSpPr>
        <p:spPr>
          <a:xfrm>
            <a:off x="1511300" y="2879725"/>
            <a:ext cx="23749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Level 2</a:t>
            </a:r>
          </a:p>
        </p:txBody>
      </p:sp>
      <p:sp>
        <p:nvSpPr>
          <p:cNvPr id="13" name="Oval 12"/>
          <p:cNvSpPr/>
          <p:nvPr/>
        </p:nvSpPr>
        <p:spPr>
          <a:xfrm>
            <a:off x="1198563" y="4862513"/>
            <a:ext cx="23749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Level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42150" y="381000"/>
            <a:ext cx="2101850" cy="21717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b-NO" b="1" dirty="0">
                <a:solidFill>
                  <a:schemeClr val="tx2">
                    <a:lumMod val="75000"/>
                  </a:schemeClr>
                </a:solidFill>
              </a:rPr>
              <a:t>SOAMM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..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..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2: Data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1: Design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nb-NO" dirty="0">
                <a:solidFill>
                  <a:schemeClr val="tx2">
                    <a:lumMod val="75000"/>
                  </a:schemeClr>
                </a:solidFill>
              </a:rPr>
              <a:t>0: Chaos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SerVice Categorization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Why and how we reduce complexity by segmentation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C3032-8C92-4BFB-863F-CD0D1FF976EA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When we started designing SOA solutions, we experienced that nobody knew what a service was...</a:t>
            </a:r>
          </a:p>
          <a:p>
            <a:r>
              <a:rPr lang="nb-NO" dirty="0" smtClean="0"/>
              <a:t>200+ definitions on the web</a:t>
            </a:r>
          </a:p>
          <a:p>
            <a:pPr lvl="1"/>
            <a:r>
              <a:rPr lang="nb-NO" dirty="0" smtClean="0"/>
              <a:t>None of which made any sense</a:t>
            </a:r>
          </a:p>
          <a:p>
            <a:endParaRPr lang="nb-NO" dirty="0" smtClean="0"/>
          </a:p>
          <a:p>
            <a:r>
              <a:rPr lang="nb-NO" dirty="0" smtClean="0"/>
              <a:t>We needed a precise way to discuss, design, implement and govern services</a:t>
            </a:r>
          </a:p>
          <a:p>
            <a:pPr lvl="1"/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733480-1BBD-43C0-8A43-02886BB1050E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CAB667B-4153-4C30-8F6F-3BD7F925CD34}" type="slidenum">
              <a:rPr lang="nb-NO" smtClean="0"/>
              <a:pPr/>
              <a:t>9</a:t>
            </a:fld>
            <a:endParaRPr lang="nb-NO" smtClean="0"/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nb-NO" smtClean="0"/>
          </a:p>
        </p:txBody>
      </p:sp>
      <p:pic>
        <p:nvPicPr>
          <p:cNvPr id="6" name="Picture 2" descr="C:\Documents and Settings\mads.nissen\Desktop\SOA\Dagen@IFI\service_manifes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8385" y="169095"/>
            <a:ext cx="5549690" cy="6068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W Powerpoint mal standard">
  <a:themeElements>
    <a:clrScheme name="OW Powerpoint mal standard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OW Powerpoint mal standar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OW Powerpoint mal standard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xwidth">
  <a:themeElements>
    <a:clrScheme name="Maxwidth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Maxwidt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Maxwidth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own Default">
  <a:themeElements>
    <a:clrScheme name="Brown Default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Brown 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Brown Default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xwidth Brown">
  <a:themeElements>
    <a:clrScheme name="Maxwidth Brown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Maxwidth Brow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Maxwidth Brown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mage Default">
  <a:themeElements>
    <a:clrScheme name="Image Default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Image 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Image Default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xwidth Image">
  <a:themeElements>
    <a:clrScheme name="Maxwidth Image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Maxwidth Ima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Maxwidth Image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Image Brown Default">
  <a:themeElements>
    <a:clrScheme name="Image Brown Default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Image Brown 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Image Brown Default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Maxwidth Image Brown">
  <a:themeElements>
    <a:clrScheme name="Maxwidth Image Brown 1">
      <a:dk1>
        <a:srgbClr val="512B1B"/>
      </a:dk1>
      <a:lt1>
        <a:srgbClr val="FFFFFF"/>
      </a:lt1>
      <a:dk2>
        <a:srgbClr val="512B1B"/>
      </a:dk2>
      <a:lt2>
        <a:srgbClr val="988F86"/>
      </a:lt2>
      <a:accent1>
        <a:srgbClr val="DAD7CB"/>
      </a:accent1>
      <a:accent2>
        <a:srgbClr val="E8AF00"/>
      </a:accent2>
      <a:accent3>
        <a:srgbClr val="FFFFFF"/>
      </a:accent3>
      <a:accent4>
        <a:srgbClr val="442315"/>
      </a:accent4>
      <a:accent5>
        <a:srgbClr val="EAE8E2"/>
      </a:accent5>
      <a:accent6>
        <a:srgbClr val="D29E00"/>
      </a:accent6>
      <a:hlink>
        <a:srgbClr val="988F86"/>
      </a:hlink>
      <a:folHlink>
        <a:srgbClr val="D9E0E4"/>
      </a:folHlink>
    </a:clrScheme>
    <a:fontScheme name="Maxwidth Image Brow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Maxwidth Image Brown 1">
        <a:dk1>
          <a:srgbClr val="512B1B"/>
        </a:dk1>
        <a:lt1>
          <a:srgbClr val="FFFFFF"/>
        </a:lt1>
        <a:dk2>
          <a:srgbClr val="512B1B"/>
        </a:dk2>
        <a:lt2>
          <a:srgbClr val="988F86"/>
        </a:lt2>
        <a:accent1>
          <a:srgbClr val="DAD7CB"/>
        </a:accent1>
        <a:accent2>
          <a:srgbClr val="E8AF00"/>
        </a:accent2>
        <a:accent3>
          <a:srgbClr val="FFFFFF"/>
        </a:accent3>
        <a:accent4>
          <a:srgbClr val="442315"/>
        </a:accent4>
        <a:accent5>
          <a:srgbClr val="EAE8E2"/>
        </a:accent5>
        <a:accent6>
          <a:srgbClr val="D29E00"/>
        </a:accent6>
        <a:hlink>
          <a:srgbClr val="988F86"/>
        </a:hlink>
        <a:folHlink>
          <a:srgbClr val="D9E0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OW Powerpoint mal standard</Template>
  <TotalTime>1830</TotalTime>
  <Words>1547</Words>
  <Application>Microsoft Office PowerPoint</Application>
  <PresentationFormat>On-screen Show (4:3)</PresentationFormat>
  <Paragraphs>285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OW Powerpoint mal standard</vt:lpstr>
      <vt:lpstr>Maxwidth</vt:lpstr>
      <vt:lpstr>Brown Default</vt:lpstr>
      <vt:lpstr>Maxwidth Brown</vt:lpstr>
      <vt:lpstr>Image Default</vt:lpstr>
      <vt:lpstr>Maxwidth Image</vt:lpstr>
      <vt:lpstr>Image Brown Default</vt:lpstr>
      <vt:lpstr>Maxwidth Image Brown</vt:lpstr>
      <vt:lpstr>Service categorization and SOA patterns 911</vt:lpstr>
      <vt:lpstr>Agenda </vt:lpstr>
      <vt:lpstr>SOA in 2 slides</vt:lpstr>
      <vt:lpstr>Slide 4</vt:lpstr>
      <vt:lpstr>Laws of SOA</vt:lpstr>
      <vt:lpstr>SOA Maturity  Models</vt:lpstr>
      <vt:lpstr>SerVice Categorization</vt:lpstr>
      <vt:lpstr>Motivation </vt:lpstr>
      <vt:lpstr>Slide 9</vt:lpstr>
      <vt:lpstr>Slide 10</vt:lpstr>
      <vt:lpstr>Design rules</vt:lpstr>
      <vt:lpstr>Categorization Business Value</vt:lpstr>
      <vt:lpstr>IT Strategy  </vt:lpstr>
      <vt:lpstr>State of SOA Adoption </vt:lpstr>
      <vt:lpstr>Telecommunication Company </vt:lpstr>
      <vt:lpstr>Service Categorization values </vt:lpstr>
      <vt:lpstr>Summary </vt:lpstr>
      <vt:lpstr>Mainframe integration and abstraction through Categorized Services starts SOA initiative in Norwegian Bank</vt:lpstr>
      <vt:lpstr>Bank</vt:lpstr>
      <vt:lpstr>Governance </vt:lpstr>
      <vt:lpstr>Summary </vt:lpstr>
      <vt:lpstr>Business Data Patterns</vt:lpstr>
      <vt:lpstr>Architecture Axiom </vt:lpstr>
      <vt:lpstr>EDR MDS 101 </vt:lpstr>
      <vt:lpstr>Slide 25</vt:lpstr>
      <vt:lpstr>Slide 26</vt:lpstr>
      <vt:lpstr>Business Data Patterns Business values</vt:lpstr>
      <vt:lpstr>Telecom Company - Values </vt:lpstr>
      <vt:lpstr>Summary </vt:lpstr>
      <vt:lpstr>Bank case – EDR values </vt:lpstr>
      <vt:lpstr>Bank case –Summary </vt:lpstr>
      <vt:lpstr>APPENDIX</vt:lpstr>
      <vt:lpstr>Auto-Taxonomy and  Categorization As A Service</vt:lpstr>
      <vt:lpstr>Auto-Taxonomy and Categorization As A Service (ATaCAAS)</vt:lpstr>
      <vt:lpstr>Real-time enterprise.. Just a dream? </vt:lpstr>
      <vt:lpstr>SOA – hype? </vt:lpstr>
    </vt:vector>
  </TitlesOfParts>
  <Company>Objectware 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kristoffer.moum</dc:creator>
  <dc:description>dev. by addpoint</dc:description>
  <cp:lastModifiedBy>Totto</cp:lastModifiedBy>
  <cp:revision>58</cp:revision>
  <dcterms:created xsi:type="dcterms:W3CDTF">2006-11-27T16:27:47Z</dcterms:created>
  <dcterms:modified xsi:type="dcterms:W3CDTF">2008-12-03T08:38:15Z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v. by">
    <vt:lpwstr>addpoint.no</vt:lpwstr>
  </property>
  <property fmtid="{D5CDD505-2E9C-101B-9397-08002B2CF9AE}" pid="3" name="Status">
    <vt:lpwstr>2 - For Review</vt:lpwstr>
  </property>
</Properties>
</file>